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65"/>
  </p:notesMasterIdLst>
  <p:handoutMasterIdLst>
    <p:handoutMasterId r:id="rId66"/>
  </p:handoutMasterIdLst>
  <p:sldIdLst>
    <p:sldId id="256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713" r:id="rId31"/>
    <p:sldId id="714" r:id="rId32"/>
    <p:sldId id="715" r:id="rId33"/>
    <p:sldId id="716" r:id="rId34"/>
    <p:sldId id="717" r:id="rId35"/>
    <p:sldId id="718" r:id="rId36"/>
    <p:sldId id="719" r:id="rId37"/>
    <p:sldId id="720" r:id="rId38"/>
    <p:sldId id="721" r:id="rId39"/>
    <p:sldId id="722" r:id="rId40"/>
    <p:sldId id="723" r:id="rId41"/>
    <p:sldId id="724" r:id="rId42"/>
    <p:sldId id="725" r:id="rId43"/>
    <p:sldId id="726" r:id="rId44"/>
    <p:sldId id="727" r:id="rId45"/>
    <p:sldId id="728" r:id="rId46"/>
    <p:sldId id="729" r:id="rId47"/>
    <p:sldId id="730" r:id="rId48"/>
    <p:sldId id="731" r:id="rId49"/>
    <p:sldId id="732" r:id="rId50"/>
    <p:sldId id="733" r:id="rId51"/>
    <p:sldId id="734" r:id="rId52"/>
    <p:sldId id="735" r:id="rId53"/>
    <p:sldId id="736" r:id="rId54"/>
    <p:sldId id="737" r:id="rId55"/>
    <p:sldId id="738" r:id="rId56"/>
    <p:sldId id="739" r:id="rId57"/>
    <p:sldId id="740" r:id="rId58"/>
    <p:sldId id="741" r:id="rId59"/>
    <p:sldId id="742" r:id="rId60"/>
    <p:sldId id="743" r:id="rId61"/>
    <p:sldId id="744" r:id="rId62"/>
    <p:sldId id="745" r:id="rId63"/>
    <p:sldId id="746" r:id="rId64"/>
  </p:sldIdLst>
  <p:sldSz cx="9144000" cy="6858000" type="screen4x3"/>
  <p:notesSz cx="9928225" cy="6797675"/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9E8"/>
    <a:srgbClr val="B9CDE5"/>
    <a:srgbClr val="B2C2B7"/>
    <a:srgbClr val="FCF0E0"/>
    <a:srgbClr val="EBF4F9"/>
    <a:srgbClr val="ECF4F7"/>
    <a:srgbClr val="F9F9FD"/>
    <a:srgbClr val="FEF1E1"/>
    <a:srgbClr val="EDF4FA"/>
    <a:srgbClr val="F0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5141" autoAdjust="0"/>
  </p:normalViewPr>
  <p:slideViewPr>
    <p:cSldViewPr>
      <p:cViewPr varScale="1">
        <p:scale>
          <a:sx n="82" d="100"/>
          <a:sy n="82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11/26/2018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079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753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309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735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42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228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81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875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875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48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8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723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094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772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323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010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47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909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313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632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8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6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323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231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84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810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4594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289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219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7283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983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90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436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2843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4229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5553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2337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5033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0175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1548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1623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5513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22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3820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9478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8644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1937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3599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3025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5642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9291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6801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6869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97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228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87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11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98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43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1.xml"/><Relationship Id="rId3" Type="http://schemas.openxmlformats.org/officeDocument/2006/relationships/slide" Target="../slides/slide6.xml"/><Relationship Id="rId7" Type="http://schemas.openxmlformats.org/officeDocument/2006/relationships/slide" Target="../slides/slide26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12.xml"/><Relationship Id="rId4" Type="http://schemas.openxmlformats.org/officeDocument/2006/relationships/slide" Target="../slides/slide1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1.xml"/><Relationship Id="rId3" Type="http://schemas.openxmlformats.org/officeDocument/2006/relationships/slide" Target="../slides/slide6.xml"/><Relationship Id="rId7" Type="http://schemas.openxmlformats.org/officeDocument/2006/relationships/slide" Target="../slides/slide26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12.xml"/><Relationship Id="rId4" Type="http://schemas.openxmlformats.org/officeDocument/2006/relationships/slide" Target="../slides/slide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1.xml"/><Relationship Id="rId3" Type="http://schemas.openxmlformats.org/officeDocument/2006/relationships/slide" Target="../slides/slide6.xml"/><Relationship Id="rId7" Type="http://schemas.openxmlformats.org/officeDocument/2006/relationships/slide" Target="../slides/slide26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12.xml"/><Relationship Id="rId4" Type="http://schemas.openxmlformats.org/officeDocument/2006/relationships/slide" Target="../slides/slide1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1.xml"/><Relationship Id="rId3" Type="http://schemas.openxmlformats.org/officeDocument/2006/relationships/slide" Target="../slides/slide6.xml"/><Relationship Id="rId7" Type="http://schemas.openxmlformats.org/officeDocument/2006/relationships/slide" Target="../slides/slide26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12.xml"/><Relationship Id="rId4" Type="http://schemas.openxmlformats.org/officeDocument/2006/relationships/slide" Target="../slides/slide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640861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Round Same Side Corner Rectangle 12">
            <a:hlinkClick r:id="rId3" action="ppaction://hlinksldjump"/>
          </p:cNvPr>
          <p:cNvSpPr/>
          <p:nvPr userDrawn="1"/>
        </p:nvSpPr>
        <p:spPr>
          <a:xfrm>
            <a:off x="107504" y="692696"/>
            <a:ext cx="93610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10.1 – Combined Events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4" action="ppaction://hlinksldjump"/>
          </p:cNvPr>
          <p:cNvSpPr/>
          <p:nvPr userDrawn="1"/>
        </p:nvSpPr>
        <p:spPr>
          <a:xfrm>
            <a:off x="1081876" y="692696"/>
            <a:ext cx="82843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10.2 – Mutually Exclusive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5" action="ppaction://hlinksldjump"/>
          </p:cNvPr>
          <p:cNvSpPr/>
          <p:nvPr userDrawn="1"/>
        </p:nvSpPr>
        <p:spPr>
          <a:xfrm>
            <a:off x="1948582" y="692696"/>
            <a:ext cx="108508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kern="1200" baseline="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10.3 – Experimental Probability</a:t>
            </a:r>
            <a:endParaRPr lang="en-GB" sz="870" b="1" kern="1200" baseline="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 Same Side Corner Rectangle 16">
            <a:hlinkClick r:id="rId6" action="ppaction://hlinksldjump"/>
          </p:cNvPr>
          <p:cNvSpPr/>
          <p:nvPr userDrawn="1"/>
        </p:nvSpPr>
        <p:spPr>
          <a:xfrm>
            <a:off x="3071934" y="692696"/>
            <a:ext cx="137725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Independent Events &amp; Tree Diagrams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7" action="ppaction://hlinksldjump"/>
          </p:cNvPr>
          <p:cNvSpPr/>
          <p:nvPr userDrawn="1"/>
        </p:nvSpPr>
        <p:spPr>
          <a:xfrm>
            <a:off x="4487452" y="692696"/>
            <a:ext cx="105439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10.5 – Conditional Probability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Same Side Corner Rectangle 18">
            <a:hlinkClick r:id="rId8" action="ppaction://hlinksldjump"/>
          </p:cNvPr>
          <p:cNvSpPr/>
          <p:nvPr userDrawn="1"/>
        </p:nvSpPr>
        <p:spPr>
          <a:xfrm>
            <a:off x="5580112" y="692696"/>
            <a:ext cx="12241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sz="870" b="1" kern="12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10.6 – Venn Diagrams &amp; Set Notation</a:t>
            </a:r>
            <a:endParaRPr lang="en-GB" sz="870" b="1" kern="12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 userDrawn="1"/>
        </p:nvSpPr>
        <p:spPr>
          <a:xfrm>
            <a:off x="107504" y="692696"/>
            <a:ext cx="93610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10.1 – Combined Events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 userDrawn="1"/>
        </p:nvSpPr>
        <p:spPr>
          <a:xfrm>
            <a:off x="1081876" y="692696"/>
            <a:ext cx="82843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10.2 – Mutually Exclusive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5" action="ppaction://hlinksldjump"/>
          </p:cNvPr>
          <p:cNvSpPr/>
          <p:nvPr userDrawn="1"/>
        </p:nvSpPr>
        <p:spPr>
          <a:xfrm>
            <a:off x="1948582" y="692696"/>
            <a:ext cx="108508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kern="1200" baseline="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10.3 – Experimental Probability</a:t>
            </a:r>
            <a:endParaRPr lang="en-GB" sz="870" b="1" kern="1200" baseline="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3071934" y="692696"/>
            <a:ext cx="137725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Independent Events &amp; Tree Diagrams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7" action="ppaction://hlinksldjump"/>
          </p:cNvPr>
          <p:cNvSpPr/>
          <p:nvPr userDrawn="1"/>
        </p:nvSpPr>
        <p:spPr>
          <a:xfrm>
            <a:off x="4487452" y="692696"/>
            <a:ext cx="105439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10.5 – Conditional Probability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8" action="ppaction://hlinksldjump"/>
          </p:cNvPr>
          <p:cNvSpPr/>
          <p:nvPr userDrawn="1"/>
        </p:nvSpPr>
        <p:spPr>
          <a:xfrm>
            <a:off x="5580112" y="692696"/>
            <a:ext cx="12241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sz="870" b="1" kern="12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10.6 – Venn Diagrams &amp; Set Notation</a:t>
            </a:r>
            <a:endParaRPr lang="en-GB" sz="870" b="1" kern="12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hlinkClick r:id="rId3" action="ppaction://hlinksldjump"/>
          </p:cNvPr>
          <p:cNvSpPr/>
          <p:nvPr userDrawn="1"/>
        </p:nvSpPr>
        <p:spPr>
          <a:xfrm>
            <a:off x="107504" y="692696"/>
            <a:ext cx="93610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10.1 – Combined Events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4" action="ppaction://hlinksldjump"/>
          </p:cNvPr>
          <p:cNvSpPr/>
          <p:nvPr userDrawn="1"/>
        </p:nvSpPr>
        <p:spPr>
          <a:xfrm>
            <a:off x="1081876" y="692696"/>
            <a:ext cx="82843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10.2 – Mutually Exclusive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5" action="ppaction://hlinksldjump"/>
          </p:cNvPr>
          <p:cNvSpPr/>
          <p:nvPr userDrawn="1"/>
        </p:nvSpPr>
        <p:spPr>
          <a:xfrm>
            <a:off x="1948582" y="692696"/>
            <a:ext cx="108508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kern="1200" baseline="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10.3 – Experimental Probability</a:t>
            </a:r>
            <a:endParaRPr lang="en-GB" sz="870" b="1" kern="1200" baseline="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3071934" y="692696"/>
            <a:ext cx="137725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Independent Events &amp; Tree Diagrams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7" action="ppaction://hlinksldjump"/>
          </p:cNvPr>
          <p:cNvSpPr/>
          <p:nvPr userDrawn="1"/>
        </p:nvSpPr>
        <p:spPr>
          <a:xfrm>
            <a:off x="4487452" y="692696"/>
            <a:ext cx="105439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10.5 – Conditional Probability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Same Side Corner Rectangle 26">
            <a:hlinkClick r:id="rId8" action="ppaction://hlinksldjump"/>
          </p:cNvPr>
          <p:cNvSpPr/>
          <p:nvPr userDrawn="1"/>
        </p:nvSpPr>
        <p:spPr>
          <a:xfrm>
            <a:off x="5580112" y="692696"/>
            <a:ext cx="12241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sz="870" b="1" kern="12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10.6 – Venn Diagrams &amp; Set Notation</a:t>
            </a:r>
            <a:endParaRPr lang="en-GB" sz="870" b="1" kern="12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hlinkClick r:id="rId3" action="ppaction://hlinksldjump"/>
          </p:cNvPr>
          <p:cNvSpPr/>
          <p:nvPr userDrawn="1"/>
        </p:nvSpPr>
        <p:spPr>
          <a:xfrm>
            <a:off x="107504" y="692696"/>
            <a:ext cx="93610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10.1 – Combined Events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>
            <a:hlinkClick r:id="rId4" action="ppaction://hlinksldjump"/>
          </p:cNvPr>
          <p:cNvSpPr/>
          <p:nvPr userDrawn="1"/>
        </p:nvSpPr>
        <p:spPr>
          <a:xfrm>
            <a:off x="1081876" y="692696"/>
            <a:ext cx="82843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10.2 – Mutually Exclusive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5" action="ppaction://hlinksldjump"/>
          </p:cNvPr>
          <p:cNvSpPr/>
          <p:nvPr userDrawn="1"/>
        </p:nvSpPr>
        <p:spPr>
          <a:xfrm>
            <a:off x="1948582" y="692696"/>
            <a:ext cx="108508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kern="1200" baseline="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10.3 – Experimental Probability</a:t>
            </a:r>
            <a:endParaRPr lang="en-GB" sz="870" b="1" kern="1200" baseline="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6" action="ppaction://hlinksldjump"/>
          </p:cNvPr>
          <p:cNvSpPr/>
          <p:nvPr userDrawn="1"/>
        </p:nvSpPr>
        <p:spPr>
          <a:xfrm>
            <a:off x="3071934" y="692696"/>
            <a:ext cx="137725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Independent Events &amp; Tree Diagrams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7" action="ppaction://hlinksldjump"/>
          </p:cNvPr>
          <p:cNvSpPr/>
          <p:nvPr userDrawn="1"/>
        </p:nvSpPr>
        <p:spPr>
          <a:xfrm>
            <a:off x="4487452" y="692696"/>
            <a:ext cx="105439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10.5 – Conditional Probability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8" action="ppaction://hlinksldjump"/>
          </p:cNvPr>
          <p:cNvSpPr/>
          <p:nvPr userDrawn="1"/>
        </p:nvSpPr>
        <p:spPr>
          <a:xfrm>
            <a:off x="5580112" y="692696"/>
            <a:ext cx="12241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sz="870" b="1" kern="12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10.6 – Venn Diagrams &amp; Set Notation</a:t>
            </a:r>
            <a:endParaRPr lang="en-GB" sz="870" b="1" kern="12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8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09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970292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600"/>
              </a:lnSpc>
            </a:pPr>
            <a:r>
              <a:rPr lang="en-US" sz="88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10 </a:t>
            </a:r>
            <a:r>
              <a:rPr lang="en-US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  <a:endParaRPr lang="en-GB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all the answ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916832"/>
            <a:ext cx="6264696" cy="32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10.2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Mutually Exclusive Events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15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94000" algn="l"/>
                    <a:tab pos="491013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pt-BR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94000" algn="l"/>
                    <a:tab pos="4910138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 smtClean="0"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94000" algn="l"/>
                    <a:tab pos="491013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 smtClean="0"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94000" algn="l"/>
                    <a:tab pos="4910138" algn="l"/>
                  </a:tabLst>
                </a:pPr>
                <a:r>
                  <a:rPr lang="en-US" sz="3200" dirty="0" smtClean="0">
                    <a:cs typeface="Arial" panose="020B0604020202020204" pitchFamily="34" charset="0"/>
                  </a:rPr>
                  <a:t> </a:t>
                </a:r>
                <a:r>
                  <a:rPr lang="en-US" sz="3200" b="1" dirty="0" smtClean="0">
                    <a:cs typeface="Arial" panose="020B0604020202020204" pitchFamily="34" charset="0"/>
                  </a:rPr>
                  <a:t>a</a:t>
                </a:r>
                <a:r>
                  <a:rPr lang="en-US" sz="3200" dirty="0" smtClean="0">
                    <a:cs typeface="Arial" panose="020B0604020202020204" pitchFamily="34" charset="0"/>
                  </a:rPr>
                  <a:t> and </a:t>
                </a:r>
                <a:r>
                  <a:rPr lang="en-US" sz="3200" b="1" dirty="0" smtClean="0">
                    <a:cs typeface="Arial" panose="020B0604020202020204" pitchFamily="34" charset="0"/>
                  </a:rPr>
                  <a:t>c </a:t>
                </a:r>
                <a:r>
                  <a:rPr lang="en-US" sz="3200" dirty="0" smtClean="0">
                    <a:cs typeface="Arial" panose="020B0604020202020204" pitchFamily="34" charset="0"/>
                  </a:rPr>
                  <a:t>(a square number and a multiple of 3)</a:t>
                </a: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94000" algn="l"/>
                    <a:tab pos="49101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 smtClean="0"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94000" algn="l"/>
                    <a:tab pos="49101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94000" algn="l"/>
                    <a:tab pos="4910138" algn="l"/>
                  </a:tabLst>
                </a:pPr>
                <a:r>
                  <a:rPr lang="en-US" sz="3200" dirty="0" smtClean="0">
                    <a:cs typeface="Arial" panose="020B0604020202020204" pitchFamily="34" charset="0"/>
                  </a:rPr>
                  <a:t>23%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15429"/>
              </a:xfrm>
              <a:prstGeom prst="rect">
                <a:avLst/>
              </a:prstGeom>
              <a:blipFill rotWithShape="0">
                <a:blip r:embed="rId4"/>
                <a:stretch>
                  <a:fillRect l="-1636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1597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10.2 –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Mutually Exclusive Events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669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94000" algn="l"/>
                    <a:tab pos="491013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1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pt-BR" sz="3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94000" algn="l"/>
                    <a:tab pos="4910138" algn="l"/>
                  </a:tabLst>
                </a:pP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0.4	</a:t>
                </a: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0.9</a:t>
                </a:r>
                <a:endParaRPr lang="en-US" sz="3100" dirty="0" smtClean="0"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94000" algn="l"/>
                    <a:tab pos="4910138" algn="l"/>
                  </a:tabLst>
                </a:pPr>
                <a:r>
                  <a:rPr lang="en-US" sz="31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1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100" dirty="0" smtClean="0">
                    <a:cs typeface="Arial" panose="020B0604020202020204" pitchFamily="34" charset="0"/>
                  </a:rPr>
                  <a:t>	</a:t>
                </a:r>
                <a:r>
                  <a:rPr lang="en-US" sz="31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31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100" dirty="0" smtClean="0"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94000" algn="l"/>
                    <a:tab pos="4910138" algn="l"/>
                  </a:tabLst>
                </a:pPr>
                <a:r>
                  <a:rPr lang="en-US" sz="31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1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100" dirty="0">
                    <a:cs typeface="Arial" panose="020B0604020202020204" pitchFamily="34" charset="0"/>
                  </a:rPr>
                  <a:t>	</a:t>
                </a:r>
                <a:r>
                  <a:rPr lang="en-US" sz="31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31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100" dirty="0"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94000" algn="l"/>
                    <a:tab pos="4910138" algn="l"/>
                  </a:tabLst>
                </a:pPr>
                <a:r>
                  <a:rPr lang="en-US" sz="3100" dirty="0" smtClean="0">
                    <a:cs typeface="Arial" panose="020B0604020202020204" pitchFamily="34" charset="0"/>
                  </a:rPr>
                  <a:t>0.12</a:t>
                </a: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94000" algn="l"/>
                    <a:tab pos="4910138" algn="l"/>
                  </a:tabLst>
                </a:pPr>
                <a:r>
                  <a:rPr lang="en-US" sz="3100" dirty="0">
                    <a:cs typeface="Arial" panose="020B0604020202020204" pitchFamily="34" charset="0"/>
                  </a:rPr>
                  <a:t>0.15</a:t>
                </a: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94000" algn="l"/>
                    <a:tab pos="491013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100" dirty="0"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94000" algn="l"/>
                    <a:tab pos="4910138" algn="l"/>
                  </a:tabLst>
                </a:pPr>
                <a:r>
                  <a:rPr lang="en-US" sz="3100" dirty="0" smtClean="0">
                    <a:cs typeface="Arial" panose="020B0604020202020204" pitchFamily="34" charset="0"/>
                  </a:rPr>
                  <a:t>0.35</a:t>
                </a:r>
                <a:endParaRPr lang="en-US" sz="3100" dirty="0"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94000" algn="l"/>
                    <a:tab pos="4910138" algn="l"/>
                  </a:tabLst>
                </a:pPr>
                <a:r>
                  <a:rPr lang="en-US" sz="3100" dirty="0">
                    <a:cs typeface="Arial" panose="020B0604020202020204" pitchFamily="34" charset="0"/>
                  </a:rPr>
                  <a:t>0.62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669244"/>
              </a:xfrm>
              <a:prstGeom prst="rect">
                <a:avLst/>
              </a:prstGeom>
              <a:blipFill rotWithShape="0">
                <a:blip r:embed="rId4"/>
                <a:stretch>
                  <a:fillRect l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9006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10.3 –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Probability</a:t>
            </a:r>
            <a:endParaRPr lang="en-GB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43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455863" algn="l"/>
                    <a:tab pos="2794000" algn="l"/>
                    <a:tab pos="4521200" algn="l"/>
                    <a:tab pos="4910138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140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70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120</a:t>
                </a:r>
                <a:endParaRPr lang="en-US" sz="3600" dirty="0" smtClean="0"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455863" algn="l"/>
                    <a:tab pos="2794000" algn="l"/>
                    <a:tab pos="4521200" algn="l"/>
                    <a:tab pos="4910138" algn="l"/>
                  </a:tabLst>
                </a:pPr>
                <a:r>
                  <a:rPr lang="pt-BR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pt-BR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455863" algn="l"/>
                    <a:tab pos="2794000" algn="l"/>
                    <a:tab pos="4521200" algn="l"/>
                    <a:tab pos="4910138" algn="l"/>
                  </a:tabLst>
                </a:pPr>
                <a:r>
                  <a:rPr lang="pt-BR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i.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ii.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86</a:t>
                </a:r>
                <a:endParaRPr lang="en-US" sz="3600" dirty="0"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455863" algn="l"/>
                    <a:tab pos="2794000" algn="l"/>
                    <a:tab pos="4521200" algn="l"/>
                    <a:tab pos="4910138" algn="l"/>
                  </a:tabLst>
                </a:pPr>
                <a:r>
                  <a:rPr lang="en-US" sz="3600" dirty="0" smtClean="0">
                    <a:cs typeface="Arial" panose="020B0604020202020204" pitchFamily="34" charset="0"/>
                  </a:rPr>
                  <a:t>Betty, the greater the number of trials, the better the estimate.</a:t>
                </a: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455863" algn="l"/>
                    <a:tab pos="2794000" algn="l"/>
                    <a:tab pos="4521200" algn="l"/>
                    <a:tab pos="4910138" algn="l"/>
                  </a:tabLst>
                </a:pPr>
                <a:r>
                  <a:rPr lang="pt-BR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  <a:endParaRPr lang="en-US" sz="36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43972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777" r="-3058" b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3280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10.3 –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Probability</a:t>
            </a:r>
            <a:endParaRPr lang="en-GB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77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52538" algn="l"/>
                    <a:tab pos="2794000" algn="l"/>
                    <a:tab pos="4521200" algn="l"/>
                    <a:tab pos="4910138" algn="l"/>
                  </a:tabLst>
                </a:pPr>
                <a:r>
                  <a:rPr lang="pt-BR" sz="333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33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333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3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3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33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sz="333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33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33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33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52538" algn="l"/>
                    <a:tab pos="2794000" algn="l"/>
                    <a:tab pos="4521200" algn="l"/>
                    <a:tab pos="4910138" algn="l"/>
                  </a:tabLst>
                </a:pPr>
                <a:r>
                  <a:rPr lang="pt-BR" sz="333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52538" algn="l"/>
                    <a:tab pos="2794000" algn="l"/>
                    <a:tab pos="4521200" algn="l"/>
                    <a:tab pos="4910138" algn="l"/>
                  </a:tabLst>
                </a:pPr>
                <a:r>
                  <a:rPr lang="pt-BR" sz="333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33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30" dirty="0">
                    <a:latin typeface="Arial" panose="020B0604020202020204" pitchFamily="34" charset="0"/>
                    <a:cs typeface="Arial" panose="020B0604020202020204" pitchFamily="34" charset="0"/>
                  </a:rPr>
                  <a:t>0.23, 0.22</a:t>
                </a:r>
                <a:r>
                  <a:rPr lang="en-US" sz="333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0.21, 0.18</a:t>
                </a:r>
                <a:r>
                  <a:rPr lang="en-US" sz="3330" dirty="0">
                    <a:latin typeface="Arial" panose="020B0604020202020204" pitchFamily="34" charset="0"/>
                    <a:cs typeface="Arial" panose="020B0604020202020204" pitchFamily="34" charset="0"/>
                  </a:rPr>
                  <a:t>, 0.09, </a:t>
                </a:r>
                <a:r>
                  <a:rPr lang="en-US" sz="333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0.07</a:t>
                </a:r>
              </a:p>
              <a:p>
                <a:pPr marL="1033463" lvl="1" indent="-4572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52538" algn="l"/>
                    <a:tab pos="2794000" algn="l"/>
                    <a:tab pos="4521200" algn="l"/>
                    <a:tab pos="4910138" algn="l"/>
                  </a:tabLst>
                </a:pPr>
                <a:r>
                  <a:rPr lang="en-US" sz="333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0.07	</a:t>
                </a:r>
                <a:r>
                  <a:rPr lang="en-US" sz="333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33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</a:p>
              <a:p>
                <a:pPr marL="1033463" lvl="1" indent="-4572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2794000" algn="l"/>
                    <a:tab pos="4521200" algn="l"/>
                    <a:tab pos="4910138" algn="l"/>
                  </a:tabLst>
                </a:pPr>
                <a:r>
                  <a:rPr lang="en-US" sz="333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  <a:r>
                  <a:rPr lang="en-US" sz="3330" dirty="0">
                    <a:latin typeface="Arial" panose="020B0604020202020204" pitchFamily="34" charset="0"/>
                    <a:cs typeface="Arial" panose="020B0604020202020204" pitchFamily="34" charset="0"/>
                  </a:rPr>
                  <a:t>, a fair dice has a theoretical probability of 0.17 for each outcome. For this dice, the estimated probability of rolling a 1 is more than three times more likely than rolling a 6.</a:t>
                </a:r>
                <a:endParaRPr lang="en-US" sz="333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77800"/>
              </a:xfrm>
              <a:prstGeom prst="rect">
                <a:avLst/>
              </a:prstGeom>
              <a:blipFill rotWithShape="0">
                <a:blip r:embed="rId4"/>
                <a:stretch>
                  <a:fillRect l="-1707" r="-569" b="-3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5385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10.3 –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Probability</a:t>
            </a:r>
            <a:endParaRPr lang="en-GB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338" indent="-7953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252538" algn="l"/>
                <a:tab pos="2794000" algn="l"/>
                <a:tab pos="4521200" algn="l"/>
                <a:tab pos="4910138" algn="l"/>
              </a:tabLs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Yes, because the estimated probabilities of 0.23,0.195,0.185, 0.2,0.19 are all dose to the theoretical probability of 0.2</a:t>
            </a:r>
          </a:p>
          <a:p>
            <a:pPr marL="795338" indent="-7953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252538" algn="l"/>
                <a:tab pos="2794000" algn="l"/>
                <a:tab pos="4521200" algn="l"/>
                <a:tab pos="49101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indent="-7953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252538" algn="l"/>
                <a:tab pos="2794000" algn="l"/>
                <a:tab pos="4521200" algn="l"/>
                <a:tab pos="49101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Assuming there are more than 200 tickets in the draw, there will be more than 200 tickets that do not win, so buying 200 tickets will not guarantee a prize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733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10.3 –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Probability</a:t>
            </a:r>
            <a:endParaRPr lang="en-GB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938" indent="-11509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2"/>
              <a:tabLst>
                <a:tab pos="1252538" algn="l"/>
                <a:tab pos="3370263" algn="l"/>
                <a:tab pos="5892800" algn="l"/>
              </a:tabLst>
            </a:pP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5	</a:t>
            </a: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30	</a:t>
            </a: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75</a:t>
            </a:r>
          </a:p>
          <a:p>
            <a:pPr marL="1150938" indent="-11509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2"/>
              <a:tabLst>
                <a:tab pos="1252538" algn="l"/>
                <a:tab pos="2794000" algn="l"/>
                <a:tab pos="4521200" algn="l"/>
                <a:tab pos="4910138" algn="l"/>
              </a:tabLst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dentist’s estimate is a little high. The results from the 160 patients suggest a </a:t>
            </a: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of 0.156</a:t>
            </a:r>
            <a:endParaRPr lang="en-US" sz="5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625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Events and tree Diagram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2030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624138" algn="l"/>
                    <a:tab pos="4521200" algn="l"/>
                    <a:tab pos="6451600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0.08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0.42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0.44</a:t>
                </a: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624138" algn="l"/>
                    <a:tab pos="4521200" algn="l"/>
                    <a:tab pos="6451600" algn="l"/>
                  </a:tabLst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2030171"/>
              </a:xfrm>
              <a:prstGeom prst="rect">
                <a:avLst/>
              </a:prstGeom>
              <a:blipFill rotWithShape="0">
                <a:blip r:embed="rId4"/>
                <a:stretch>
                  <a:fillRect l="-1920" b="-9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262" y="2689262"/>
            <a:ext cx="6092018" cy="39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29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Events and Tree Diagram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2030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624138" algn="l"/>
                    <a:tab pos="4521200" algn="l"/>
                    <a:tab pos="6451600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0.08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0.42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0.44</a:t>
                </a: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624138" algn="l"/>
                    <a:tab pos="4521200" algn="l"/>
                    <a:tab pos="6451600" algn="l"/>
                  </a:tabLst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2030171"/>
              </a:xfrm>
              <a:prstGeom prst="rect">
                <a:avLst/>
              </a:prstGeom>
              <a:blipFill rotWithShape="0">
                <a:blip r:embed="rId4"/>
                <a:stretch>
                  <a:fillRect l="-1920" b="-9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262" y="2689262"/>
            <a:ext cx="6092018" cy="39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51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7668344" cy="648072"/>
          </a:xfrm>
        </p:spPr>
        <p:txBody>
          <a:bodyPr>
            <a:no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Events and Tree Diagram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11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252538" algn="l"/>
                    <a:tab pos="2624138" algn="l"/>
                    <a:tab pos="4521200" algn="l"/>
                    <a:tab pos="6451600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11198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720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1243012"/>
            <a:ext cx="6662751" cy="42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225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7668344" cy="648072"/>
          </a:xfrm>
        </p:spPr>
        <p:txBody>
          <a:bodyPr>
            <a:no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Events and Tree Diagram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181071"/>
            <a:ext cx="6671646" cy="4840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5589240"/>
            <a:ext cx="7920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311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252538" algn="l"/>
                    <a:tab pos="2624138" algn="l"/>
                    <a:tab pos="4521200" algn="l"/>
                    <a:tab pos="6451600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311198"/>
              </a:xfrm>
              <a:prstGeom prst="rect">
                <a:avLst/>
              </a:prstGeom>
              <a:blipFill rotWithShape="0">
                <a:blip r:embed="rId5"/>
                <a:stretch>
                  <a:fillRect l="-1883" t="-1837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3024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69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0.97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0.85 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0.35 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0.38</a:t>
                </a: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:r>
                  <a:rPr lang="pt-BR" sz="4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0.78 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0.24 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4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1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73%	f.  32%</a:t>
                </a:r>
                <a:endParaRPr lang="pt-BR" sz="4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:r>
                  <a:rPr lang="en-US" sz="41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41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etc.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1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etc.</a:t>
                </a:r>
                <a:b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etc.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1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etc.</a:t>
                </a:r>
              </a:p>
              <a:p>
                <a:pPr marL="627063" indent="-6270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1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4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69080"/>
              </a:xfrm>
              <a:prstGeom prst="rect">
                <a:avLst/>
              </a:prstGeom>
              <a:blipFill rotWithShape="0">
                <a:blip r:embed="rId4"/>
                <a:stretch>
                  <a:fillRect l="-2347" t="-2163" r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5994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Events and Tree Diagram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34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52538" algn="l"/>
                    <a:tab pos="3313113" algn="l"/>
                    <a:tab pos="5659438" algn="l"/>
                  </a:tabLst>
                </a:pPr>
                <a: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0.24</a:t>
                </a: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52538" algn="l"/>
                    <a:tab pos="3313113" algn="l"/>
                    <a:tab pos="5659438" algn="l"/>
                  </a:tabLst>
                </a:pPr>
                <a:r>
                  <a:rPr lang="en-US" sz="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0.55	</a:t>
                </a:r>
                <a:r>
                  <a:rPr lang="en-US" sz="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0.65	</a:t>
                </a:r>
                <a:r>
                  <a:rPr lang="en-US" sz="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0.375	</a:t>
                </a: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52538" algn="l"/>
                    <a:tab pos="3313113" algn="l"/>
                    <a:tab pos="5659438" algn="l"/>
                  </a:tabLst>
                </a:pPr>
                <a:r>
                  <a:rPr lang="en-US" sz="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b.</a:t>
                </a:r>
                <a: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5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676</m:t>
                        </m:r>
                      </m:den>
                    </m:f>
                  </m:oMath>
                </a14:m>
                <a: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704</m:t>
                        </m:r>
                      </m:den>
                    </m:f>
                  </m:oMath>
                </a14:m>
                <a:endParaRPr lang="en-US" sz="5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52538" algn="l"/>
                    <a:tab pos="3313113" algn="l"/>
                    <a:tab pos="565943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5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</m:oMath>
                </a14:m>
                <a:endParaRPr lang="en-US" sz="5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34583"/>
              </a:xfrm>
              <a:prstGeom prst="rect">
                <a:avLst/>
              </a:prstGeom>
              <a:blipFill rotWithShape="0">
                <a:blip r:embed="rId4"/>
                <a:stretch>
                  <a:fillRect l="-3058" t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7345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Events and Tree Diagram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11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52538" algn="l"/>
                    <a:tab pos="2916238" algn="l"/>
                    <a:tab pos="4692650" algn="l"/>
                    <a:tab pos="6573838" algn="l"/>
                  </a:tabLst>
                </a:pP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4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ii.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11830"/>
              </a:xfrm>
              <a:prstGeom prst="rect">
                <a:avLst/>
              </a:prstGeom>
              <a:blipFill rotWithShape="0">
                <a:blip r:embed="rId4"/>
                <a:stretch>
                  <a:fillRect l="-2916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672" y="1282939"/>
            <a:ext cx="6243423" cy="41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849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2008" y="44624"/>
            <a:ext cx="7668344" cy="648072"/>
          </a:xfrm>
        </p:spPr>
        <p:txBody>
          <a:bodyPr>
            <a:no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Events and Tree Diagram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511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252538" algn="l"/>
                    <a:tab pos="2916238" algn="l"/>
                    <a:tab pos="4692650" algn="l"/>
                    <a:tab pos="6573838" algn="l"/>
                  </a:tabLst>
                </a:pP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4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ii.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511830"/>
              </a:xfrm>
              <a:prstGeom prst="rect">
                <a:avLst/>
              </a:prstGeom>
              <a:blipFill rotWithShape="0">
                <a:blip r:embed="rId4"/>
                <a:stretch>
                  <a:fillRect l="-2859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6499" y="1138717"/>
            <a:ext cx="6095657" cy="42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967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2008" y="44624"/>
            <a:ext cx="7668344" cy="648072"/>
          </a:xfrm>
        </p:spPr>
        <p:txBody>
          <a:bodyPr>
            <a:no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Events and Tree Diagram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511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52538" algn="l"/>
                    <a:tab pos="2916238" algn="l"/>
                    <a:tab pos="4692650" algn="l"/>
                    <a:tab pos="6573838" algn="l"/>
                  </a:tabLst>
                </a:pP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4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ii.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511830"/>
              </a:xfrm>
              <a:prstGeom prst="rect">
                <a:avLst/>
              </a:prstGeom>
              <a:blipFill rotWithShape="0">
                <a:blip r:embed="rId4"/>
                <a:stretch>
                  <a:fillRect l="-2859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704" y="1204098"/>
            <a:ext cx="6422698" cy="41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283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2008" y="44624"/>
            <a:ext cx="7668344" cy="648072"/>
          </a:xfrm>
        </p:spPr>
        <p:txBody>
          <a:bodyPr>
            <a:no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Events and Tree Diagram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511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1252538" algn="l"/>
                    <a:tab pos="2916238" algn="l"/>
                    <a:tab pos="4692650" algn="l"/>
                    <a:tab pos="6573838" algn="l"/>
                  </a:tabLst>
                </a:pP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511830"/>
              </a:xfrm>
              <a:prstGeom prst="rect">
                <a:avLst/>
              </a:prstGeom>
              <a:blipFill rotWithShape="0">
                <a:blip r:embed="rId4"/>
                <a:stretch>
                  <a:fillRect l="-2859" t="-2655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5217" y="1179391"/>
            <a:ext cx="6605215" cy="42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762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2008" y="44624"/>
            <a:ext cx="7668344" cy="648072"/>
          </a:xfrm>
        </p:spPr>
        <p:txBody>
          <a:bodyPr>
            <a:no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10.4 –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Events and Tree Diagram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3"/>
              <a:tabLst>
                <a:tab pos="1252538" algn="l"/>
                <a:tab pos="3709988" algn="l"/>
                <a:tab pos="6573838" algn="l"/>
              </a:tabLst>
            </a:pP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0.41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c.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0.07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d.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1165314"/>
            <a:ext cx="7127618" cy="45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82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668344" cy="64807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10.5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Conditional Probability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540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3709988" algn="l"/>
                    <a:tab pos="6573838" algn="l"/>
                  </a:tabLst>
                </a:pP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540491"/>
              </a:xfrm>
              <a:prstGeom prst="rect">
                <a:avLst/>
              </a:prstGeom>
              <a:blipFill rotWithShape="0">
                <a:blip r:embed="rId4"/>
                <a:stretch>
                  <a:fillRect l="-2859" t="-2643" b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048" y="1153387"/>
            <a:ext cx="7069358" cy="438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874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10.5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Conditional Probability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9735"/>
                <a:ext cx="8568952" cy="5352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2"/>
                  <a:tabLst>
                    <a:tab pos="1252538" algn="l"/>
                    <a:tab pos="3140075" algn="l"/>
                    <a:tab pos="610711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47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130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87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2"/>
                  <a:tabLst>
                    <a:tab pos="1252538" algn="l"/>
                    <a:tab pos="4278313" algn="l"/>
                    <a:tab pos="610711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dependent	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independent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independent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dependent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independent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2"/>
                  <a:tabLst>
                    <a:tab pos="1252538" algn="l"/>
                    <a:tab pos="4278313" algn="l"/>
                    <a:tab pos="610711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0.04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0.03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0.91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9735"/>
                <a:ext cx="8568952" cy="5352491"/>
              </a:xfrm>
              <a:prstGeom prst="rect">
                <a:avLst/>
              </a:prstGeom>
              <a:blipFill rotWithShape="0">
                <a:blip r:embed="rId4"/>
                <a:stretch>
                  <a:fillRect l="-2276" b="-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0098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10.5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Conditional Probability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70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52538" algn="l"/>
                    <a:tab pos="3657600" algn="l"/>
                    <a:tab pos="6107113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b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52538" algn="l"/>
                    <a:tab pos="3657600" algn="l"/>
                    <a:tab pos="6107113" algn="l"/>
                  </a:tabLst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11.25%</a:t>
                </a:r>
              </a:p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52538" algn="l"/>
                    <a:tab pos="3657600" algn="l"/>
                    <a:tab pos="6107113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0.7875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704254"/>
              </a:xfrm>
              <a:prstGeom prst="rect">
                <a:avLst/>
              </a:prstGeom>
              <a:blipFill rotWithShape="0">
                <a:blip r:embed="rId4"/>
                <a:stretch>
                  <a:fillRect l="-1883" t="-1711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136818"/>
            <a:ext cx="5326958" cy="35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993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10.5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Conditional Probability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2962" y="1136481"/>
            <a:ext cx="5481366" cy="55585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2962" y="6021288"/>
            <a:ext cx="576064" cy="613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582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52538" algn="l"/>
                    <a:tab pos="3657600" algn="l"/>
                    <a:tab pos="610711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582041"/>
              </a:xfrm>
              <a:prstGeom prst="rect">
                <a:avLst/>
              </a:prstGeom>
              <a:blipFill rotWithShape="0">
                <a:blip r:embed="rId5"/>
                <a:stretch>
                  <a:fillRect l="-2232" t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3418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862263" algn="l"/>
                <a:tab pos="4741863" algn="l"/>
                <a:tab pos="6637338" algn="l"/>
              </a:tabLst>
            </a:pPr>
            <a:r>
              <a:rPr lang="pt-BR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40	</a:t>
            </a:r>
            <a:r>
              <a:rPr lang="pt-BR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24 	</a:t>
            </a:r>
            <a:r>
              <a:rPr lang="pt-BR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26.4 	</a:t>
            </a:r>
            <a:r>
              <a:rPr lang="pt-BR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508</a:t>
            </a:r>
            <a:b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300	</a:t>
            </a:r>
            <a:r>
              <a:rPr lang="pt-BR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 126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862263" algn="l"/>
                <a:tab pos="4741863" algn="l"/>
                <a:tab pos="6637338" algn="l"/>
              </a:tabLst>
            </a:pPr>
            <a:r>
              <a:rPr lang="pt-BR" sz="4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0.25m, 25% </a:t>
            </a:r>
            <a:r>
              <a:rPr lang="pt-BR" sz="4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0.3m, 30%</a:t>
            </a:r>
            <a:b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0.6m, 60% 	</a:t>
            </a:r>
            <a:b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0.365m, 37.5%</a:t>
            </a:r>
            <a:b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0.85m, 85%</a:t>
            </a:r>
            <a:b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 0.4625m, 46.25%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692400" algn="l"/>
                <a:tab pos="4741863" algn="l"/>
                <a:tab pos="6637338" algn="l"/>
              </a:tabLst>
            </a:pPr>
            <a:r>
              <a:rPr lang="pt-BR" sz="4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pt-BR" sz="4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81.9 </a:t>
            </a:r>
            <a:r>
              <a:rPr lang="pt-BR" sz="4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205 </a:t>
            </a:r>
            <a:r>
              <a:rPr lang="pt-BR" sz="4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endParaRPr lang="pt-BR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690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10.5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Conditional Probability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1335"/>
                <a:ext cx="8568952" cy="5168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4963" indent="-16049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52538" algn="l"/>
                    <a:tab pos="3657600" algn="l"/>
                    <a:tab pos="610711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72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7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7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66</m:t>
                        </m:r>
                      </m:den>
                    </m:f>
                  </m:oMath>
                </a14:m>
                <a:endParaRPr lang="en-US" sz="7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604963" indent="-16049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52538" algn="l"/>
                    <a:tab pos="3657600" algn="l"/>
                    <a:tab pos="610711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7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7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72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7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604963" indent="-16049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52538" algn="l"/>
                    <a:tab pos="3657600" algn="l"/>
                    <a:tab pos="610711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7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7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7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1335"/>
                <a:ext cx="8568952" cy="51687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1940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10.6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Venn Diagrams &amp; Probability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31335"/>
            <a:ext cx="856895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966788" algn="l"/>
                <a:tab pos="2570163" algn="l"/>
                <a:tab pos="3657600" algn="l"/>
                <a:tab pos="4692650" algn="l"/>
                <a:tab pos="669448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2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32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17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100</a:t>
            </a:r>
          </a:p>
          <a:p>
            <a:pPr marL="465138" indent="-4651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966788" algn="l"/>
                <a:tab pos="2570163" algn="l"/>
                <a:tab pos="3657600" algn="l"/>
                <a:tab pos="4692650" algn="l"/>
                <a:tab pos="6694488" algn="l"/>
              </a:tabLst>
            </a:pP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400" dirty="0">
                <a:latin typeface="Arial" panose="020B0604020202020204" pitchFamily="34" charset="0"/>
                <a:cs typeface="Arial" panose="020B0604020202020204" pitchFamily="34" charset="0"/>
              </a:rPr>
              <a:t>A = {2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4, 6, 8}; B </a:t>
            </a:r>
            <a:r>
              <a:rPr lang="da-DK" sz="3400" dirty="0">
                <a:latin typeface="Arial" panose="020B0604020202020204" pitchFamily="34" charset="0"/>
                <a:cs typeface="Arial" panose="020B0604020202020204" pitchFamily="34" charset="0"/>
              </a:rPr>
              <a:t>= {2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da-DK" sz="3400" dirty="0"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7} </a:t>
            </a:r>
            <a:b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i.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400" dirty="0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a-DK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400" dirty="0">
                <a:latin typeface="Arial" panose="020B0604020202020204" pitchFamily="34" charset="0"/>
                <a:cs typeface="Arial" panose="020B0604020202020204" pitchFamily="34" charset="0"/>
              </a:rPr>
              <a:t>false 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a-DK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4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465138" indent="-4651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966788" algn="l"/>
                <a:tab pos="2570163" algn="l"/>
                <a:tab pos="3657600" algn="l"/>
                <a:tab pos="4692650" algn="l"/>
                <a:tab pos="6694488" algn="l"/>
              </a:tabLst>
            </a:pPr>
            <a:r>
              <a:rPr lang="da-DK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4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1, 3, 5, 7, 9, 11, 13, 15}</a:t>
            </a:r>
            <a:b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{1, 4, 9}</a:t>
            </a:r>
            <a:b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{1, 2, 3, 4, 5, 6</a:t>
            </a:r>
            <a:r>
              <a:rPr lang="da-DK" sz="3400" dirty="0">
                <a:latin typeface="Arial" panose="020B0604020202020204" pitchFamily="34" charset="0"/>
                <a:cs typeface="Arial" panose="020B0604020202020204" pitchFamily="34" charset="0"/>
              </a:rPr>
              <a:t>, 7, 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8 9, 10, 11, 12, 13, 	14, 15}</a:t>
            </a:r>
            <a:b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P: odd umbers &lt; 16;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3400" dirty="0" smtClean="0"/>
              <a:t>ξ</a:t>
            </a:r>
            <a:r>
              <a:rPr lang="en-US" sz="3400" dirty="0" smtClean="0"/>
              <a:t>: positive numbers &lt; 16</a:t>
            </a:r>
            <a:endParaRPr lang="da-DK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455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10.6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Venn Diagrams &amp; Probability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1335"/>
                <a:ext cx="8568952" cy="5071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914400" algn="l"/>
                    <a:tab pos="966788" algn="l"/>
                    <a:tab pos="2570163" algn="l"/>
                    <a:tab pos="3657600" algn="l"/>
                    <a:tab pos="4692650" algn="l"/>
                    <a:tab pos="669448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{1, 3, 4</a:t>
                </a:r>
                <a:r>
                  <a:rPr lang="nn-NO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, 5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7, 9, 11, 13, 15} </a:t>
                </a:r>
                <a:b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{1, 9}</a:t>
                </a:r>
                <a:b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{2, 4, 6, 8, 10, 12, 14}</a:t>
                </a:r>
                <a:b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{2, 3</a:t>
                </a:r>
                <a:r>
                  <a:rPr lang="nn-NO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, 5, 6, 7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8, 10, 11, 12, 13, 14, 15}</a:t>
                </a:r>
                <a:b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{4}</a:t>
                </a:r>
                <a:b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 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{3, 5</a:t>
                </a:r>
                <a:r>
                  <a:rPr lang="nn-NO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, 7, 11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13, 15}</a:t>
                </a:r>
              </a:p>
              <a:p>
                <a:pPr marL="514350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914400" algn="l"/>
                    <a:tab pos="966788" algn="l"/>
                    <a:tab pos="2570163" algn="l"/>
                    <a:tab pos="4451350" algn="l"/>
                    <a:tab pos="6521450" algn="l"/>
                  </a:tabLst>
                </a:pP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n-NO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n-NO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n-NO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nn-NO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h.</a:t>
                </a:r>
                <a:r>
                  <a:rPr lang="nn-NO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da-DK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1335"/>
                <a:ext cx="8568952" cy="5071004"/>
              </a:xfrm>
              <a:prstGeom prst="rect">
                <a:avLst/>
              </a:prstGeom>
              <a:blipFill rotWithShape="0">
                <a:blip r:embed="rId4"/>
                <a:stretch>
                  <a:fillRect l="-1778" t="-1683" b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3782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10.6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Venn Diagrams &amp; Probability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68760"/>
                <a:ext cx="8568952" cy="5588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914400" algn="l"/>
                    <a:tab pos="966788" algn="l"/>
                    <a:tab pos="2449513" algn="l"/>
                    <a:tab pos="3657600" algn="l"/>
                    <a:tab pos="4692650" algn="l"/>
                    <a:tab pos="66944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n-NO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i.</a:t>
                </a:r>
                <a:r>
                  <a:rPr lang="nn-NO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n-NO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ii.</a:t>
                </a:r>
                <a:r>
                  <a:rPr lang="nn-NO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n-NO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nn-NO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n-NO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nn-NO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nn-NO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nn-NO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nn-NO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nn-NO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914400" algn="l"/>
                    <a:tab pos="966788" algn="l"/>
                    <a:tab pos="2449513" algn="l"/>
                    <a:tab pos="3657600" algn="l"/>
                    <a:tab pos="4692650" algn="l"/>
                    <a:tab pos="66944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da-DK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568952" cy="5588966"/>
              </a:xfrm>
              <a:prstGeom prst="rect">
                <a:avLst/>
              </a:prstGeom>
              <a:blipFill rotWithShape="0">
                <a:blip r:embed="rId4"/>
                <a:stretch>
                  <a:fillRect l="-2276" t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5293" y="3933056"/>
            <a:ext cx="4215139" cy="2693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5293" y="1196752"/>
            <a:ext cx="4215139" cy="26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574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10.6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Venn Diagrams &amp; Probability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68760"/>
                <a:ext cx="8568952" cy="5027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914400" algn="l"/>
                    <a:tab pos="966788" algn="l"/>
                    <a:tab pos="2449513" algn="l"/>
                    <a:tab pos="3657600" algn="l"/>
                    <a:tab pos="4692650" algn="l"/>
                    <a:tab pos="6227763" algn="l"/>
                  </a:tabLst>
                </a:pP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120</a:t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n-NO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i.</a:t>
                </a:r>
                <a:r>
                  <a:rPr lang="nn-NO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n-NO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	ii.</a:t>
                </a:r>
                <a:r>
                  <a:rPr lang="nn-NO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nn-NO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br>
                  <a:rPr lang="nn-NO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n-NO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nn-NO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n-NO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iii.</a:t>
                </a:r>
                <a:r>
                  <a:rPr lang="nn-NO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47</m:t>
                        </m:r>
                      </m:den>
                    </m:f>
                  </m:oMath>
                </a14:m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914400" algn="l"/>
                    <a:tab pos="966788" algn="l"/>
                    <a:tab pos="2449513" algn="l"/>
                    <a:tab pos="3657600" algn="l"/>
                    <a:tab pos="4692650" algn="l"/>
                    <a:tab pos="6227763" algn="l"/>
                  </a:tabLst>
                </a:pP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40	</a:t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4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da-DK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da-DK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da-DK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da-DK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da-DK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da-DK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</m:oMath>
                </a14:m>
                <a:endParaRPr lang="da-DK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568952" cy="5027467"/>
              </a:xfrm>
              <a:prstGeom prst="rect">
                <a:avLst/>
              </a:prstGeom>
              <a:blipFill rotWithShape="0">
                <a:blip r:embed="rId4"/>
                <a:stretch>
                  <a:fillRect l="-2916" t="-2909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898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10.6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Venn Diagrams &amp; Probability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68760"/>
                <a:ext cx="8568952" cy="4184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08088" indent="-120808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2449513" algn="l"/>
                    <a:tab pos="3657600" algn="l"/>
                    <a:tab pos="4692650" algn="l"/>
                    <a:tab pos="6227763" algn="l"/>
                  </a:tabLst>
                </a:pPr>
                <a:r>
                  <a:rPr lang="da-DK" sz="6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6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da-DK" sz="6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568952" cy="4184864"/>
              </a:xfrm>
              <a:prstGeom prst="rect">
                <a:avLst/>
              </a:prstGeom>
              <a:blipFill rotWithShape="0">
                <a:blip r:embed="rId4"/>
                <a:stretch>
                  <a:fillRect l="-3912" t="-4367" b="-3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872" y="1268760"/>
            <a:ext cx="5381948" cy="47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531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200809"/>
            <a:ext cx="87411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2449513" algn="l"/>
                <a:tab pos="3657600" algn="l"/>
                <a:tab pos="4692650" algn="l"/>
                <a:tab pos="6227763" algn="l"/>
              </a:tabLst>
            </a:pPr>
            <a:r>
              <a:rPr lang="da-DK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False positives: 0.95 x 0.02 = 0.019 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(= 1.9%)</a:t>
            </a:r>
            <a:endParaRPr lang="da-DK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1261499"/>
            <a:ext cx="7364218" cy="40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54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8568952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2"/>
              <a:tabLst>
                <a:tab pos="2449513" algn="l"/>
                <a:tab pos="3657600" algn="l"/>
                <a:tab pos="4692650" algn="l"/>
                <a:tab pos="6227763" algn="l"/>
              </a:tabLst>
            </a:pPr>
            <a:r>
              <a:rPr lang="da-DK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da-D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buClr>
                <a:srgbClr val="C00000"/>
              </a:buClr>
              <a:tabLst>
                <a:tab pos="2449513" algn="l"/>
                <a:tab pos="3657600" algn="l"/>
                <a:tab pos="4692650" algn="l"/>
                <a:tab pos="6227763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True positive: 0.05 x 0.95 =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0.0475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False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positive: 0.95 x 0.05 =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0.0475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would be the same amount of false positives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 genuine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positive results. This means that half the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that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received positive results would be innocent.</a:t>
            </a:r>
            <a:endParaRPr lang="da-D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1252276"/>
            <a:ext cx="6035304" cy="33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840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2449513" algn="l"/>
                <a:tab pos="3657600" algn="l"/>
                <a:tab pos="4692650" algn="l"/>
                <a:tab pos="6227763" algn="l"/>
              </a:tabLs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may have different argument to make. Probability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positive for test A = 005 &gt; 0.98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0.95 x 002 =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0.068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retests = 600 x 0.068 = 41 Cost = 641 x £52 = £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33332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positive for test B = 0.05 x 0.95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0.95 x 0.05 =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0.095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retests = 600 x 0.095 = 57 Cost = 657 x £40 = £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26280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would be significantly cheaper to use test B. However we have shown that for test B, 4.75% of results are a false positive. So this could result in at least one of the retests giving a false positive.</a:t>
            </a:r>
            <a:endParaRPr lang="da-D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057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68760"/>
                <a:ext cx="8568952" cy="2272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484563" algn="l"/>
                    <a:tab pos="4692650" algn="l"/>
                    <a:tab pos="622776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0.75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0.075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484563" algn="l"/>
                    <a:tab pos="4692650" algn="l"/>
                    <a:tab pos="622776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da-DK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484563" algn="l"/>
                    <a:tab pos="4692650" algn="l"/>
                    <a:tab pos="6227763" algn="l"/>
                  </a:tabLst>
                </a:pP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568952" cy="2272160"/>
              </a:xfrm>
              <a:prstGeom prst="rect">
                <a:avLst/>
              </a:prstGeom>
              <a:blipFill rotWithShape="0">
                <a:blip r:embed="rId4"/>
                <a:stretch>
                  <a:fillRect l="-2276" t="-4826" b="-10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42042"/>
              </p:ext>
            </p:extLst>
          </p:nvPr>
        </p:nvGraphicFramePr>
        <p:xfrm>
          <a:off x="971602" y="2978616"/>
          <a:ext cx="7704856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302"/>
                <a:gridCol w="679840"/>
                <a:gridCol w="1070119"/>
                <a:gridCol w="1070119"/>
                <a:gridCol w="1070119"/>
                <a:gridCol w="1070119"/>
                <a:gridCol w="1070119"/>
                <a:gridCol w="1070119"/>
              </a:tblGrid>
              <a:tr h="339240">
                <a:tc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 row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Spinner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6825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16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84</m:t>
                        </m:r>
                      </m:den>
                    </m:f>
                  </m:oMath>
                </a14:m>
                <a:endParaRPr lang="en-US" sz="4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pt-BR" sz="4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01738" algn="l"/>
                    <a:tab pos="3149600" algn="l"/>
                    <a:tab pos="4741863" algn="l"/>
                    <a:tab pos="6637338" algn="l"/>
                  </a:tabLst>
                </a:pP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100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39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234	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16722"/>
              </a:xfrm>
              <a:prstGeom prst="rect">
                <a:avLst/>
              </a:prstGeom>
              <a:blipFill rotWithShape="0">
                <a:blip r:embed="rId4"/>
                <a:stretch>
                  <a:fillRect l="-2347" b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192" y="2319115"/>
            <a:ext cx="7874280" cy="24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842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68760"/>
                <a:ext cx="8568952" cy="5462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3484563" algn="l"/>
                    <a:tab pos="4692650" algn="l"/>
                    <a:tab pos="622776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da-DK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3484563" algn="l"/>
                    <a:tab pos="4692650" algn="l"/>
                    <a:tab pos="6227763" algn="l"/>
                  </a:tabLst>
                </a:pPr>
                <a:r>
                  <a:rPr lang="da-DK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0.15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3484563" algn="l"/>
                    <a:tab pos="4692650" algn="l"/>
                    <a:tab pos="6227763" algn="l"/>
                  </a:tabLst>
                </a:pPr>
                <a:r>
                  <a:rPr lang="da-DK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da-DK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da-DK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794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484563" algn="l"/>
                    <a:tab pos="4692650" algn="l"/>
                    <a:tab pos="6227763" algn="l"/>
                  </a:tabLst>
                </a:pPr>
                <a:r>
                  <a:rPr lang="da-DK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</a:p>
              <a:p>
                <a:pPr marL="1200150" lvl="1" indent="-5794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484563" algn="l"/>
                    <a:tab pos="4692650" algn="l"/>
                    <a:tab pos="6227763" algn="l"/>
                  </a:tabLst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No, the probabilities are different. If the spinner was fair the probabilities would all be the same.</a:t>
                </a:r>
                <a:endParaRPr lang="da-DK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568952" cy="5462457"/>
              </a:xfrm>
              <a:prstGeom prst="rect">
                <a:avLst/>
              </a:prstGeom>
              <a:blipFill rotWithShape="0">
                <a:blip r:embed="rId4"/>
                <a:stretch>
                  <a:fillRect l="-1920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40895"/>
              </p:ext>
            </p:extLst>
          </p:nvPr>
        </p:nvGraphicFramePr>
        <p:xfrm>
          <a:off x="1475656" y="2852936"/>
          <a:ext cx="7231919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776605"/>
                <a:gridCol w="805666"/>
                <a:gridCol w="805666"/>
                <a:gridCol w="975042"/>
                <a:gridCol w="805666"/>
                <a:gridCol w="97504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6671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211262"/>
            <a:ext cx="87411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3484563" algn="l"/>
                <a:tab pos="4692650" algn="l"/>
                <a:tab pos="6227763" algn="l"/>
              </a:tabLst>
            </a:pPr>
            <a:r>
              <a:rPr lang="da-DK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i.</a:t>
            </a: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0.21	</a:t>
            </a:r>
            <a:r>
              <a:rPr lang="da-DK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0.53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268760"/>
            <a:ext cx="7198894" cy="45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74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11262"/>
                <a:ext cx="8568952" cy="5595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0" indent="-7937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3484563" algn="l"/>
                    <a:tab pos="4692650" algn="l"/>
                    <a:tab pos="6227763" algn="l"/>
                  </a:tabLst>
                </a:pPr>
                <a:r>
                  <a:rPr lang="da-DK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93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140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79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26</m:t>
                        </m:r>
                      </m:den>
                    </m:f>
                  </m:oMath>
                </a14:m>
                <a:endParaRPr lang="da-DK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3484563" algn="l"/>
                    <a:tab pos="4692650" algn="l"/>
                    <a:tab pos="6227763" algn="l"/>
                  </a:tabLst>
                </a:pPr>
                <a:r>
                  <a:rPr lang="da-DK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 = {2, 3, 5, 8} </a:t>
                </a:r>
                <a:b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R’ = {1, 4, 6, 7, 9, 10}</a:t>
                </a:r>
                <a:b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c. R </a:t>
                </a:r>
                <a:r>
                  <a:rPr lang="en-US" sz="3600" dirty="0" smtClean="0"/>
                  <a:t>∩ S = {3, 5}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l-GR" sz="3600" dirty="0"/>
                  <a:t>ξ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{1, 2, 3, 4, 5, 6, 7, 8, 9, 10}</a:t>
                </a:r>
                <a:b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Yes</a:t>
                </a:r>
              </a:p>
              <a:p>
                <a:pPr marL="793750" indent="-7937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3484563" algn="l"/>
                    <a:tab pos="4692650" algn="l"/>
                    <a:tab pos="6227763" algn="l"/>
                  </a:tabLst>
                </a:pP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Students’ own answers.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1262"/>
                <a:ext cx="8568952" cy="5595121"/>
              </a:xfrm>
              <a:prstGeom prst="rect">
                <a:avLst/>
              </a:prstGeom>
              <a:blipFill rotWithShape="0">
                <a:blip r:embed="rId4"/>
                <a:stretch>
                  <a:fillRect l="-1778" t="-1634" b="-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1220172"/>
            <a:ext cx="3172275" cy="22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16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11262"/>
                <a:ext cx="8568952" cy="5404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  <a:buClr>
                    <a:srgbClr val="C00000"/>
                  </a:buClr>
                  <a:tabLst>
                    <a:tab pos="1138238" algn="l"/>
                    <a:tab pos="2795588" algn="l"/>
                    <a:tab pos="5037138" algn="l"/>
                    <a:tab pos="6227763" algn="l"/>
                  </a:tabLst>
                </a:pP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Calculating 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probability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2795588" algn="l"/>
                    <a:tab pos="5037138" algn="l"/>
                    <a:tab pos="6227763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answers are the same.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 </a:t>
                </a:r>
                <a:r>
                  <a:rPr lang="en-US" sz="34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da-DK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2795588" algn="l"/>
                    <a:tab pos="5037138" algn="l"/>
                    <a:tab pos="6227763" algn="l"/>
                  </a:tabLst>
                </a:pPr>
                <a:r>
                  <a:rPr lang="da-DK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da-DK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total of answers to parts 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is the answer to part 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da-DK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1262"/>
                <a:ext cx="8568952" cy="5404043"/>
              </a:xfrm>
              <a:prstGeom prst="rect">
                <a:avLst/>
              </a:prstGeom>
              <a:blipFill rotWithShape="0">
                <a:blip r:embed="rId4"/>
                <a:stretch>
                  <a:fillRect l="-1991" t="-1693" b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7561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11262"/>
                <a:ext cx="8568952" cy="5436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138238" algn="l"/>
                    <a:tab pos="2795588" algn="l"/>
                    <a:tab pos="5037138" algn="l"/>
                    <a:tab pos="6227763" algn="l"/>
                  </a:tabLst>
                </a:pP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0.15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138238" algn="l"/>
                    <a:tab pos="2795588" algn="l"/>
                    <a:tab pos="5037138" algn="l"/>
                    <a:tab pos="6227763" algn="l"/>
                  </a:tabLst>
                </a:pPr>
                <a:r>
                  <a:rPr lang="da-DK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(W, W), (D,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(L,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(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W,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 or 	(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W,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L)	</a:t>
                </a:r>
                <a:b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da-DK" sz="3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1262"/>
                <a:ext cx="8568952" cy="5436809"/>
              </a:xfrm>
              <a:prstGeom prst="rect">
                <a:avLst/>
              </a:prstGeom>
              <a:blipFill rotWithShape="0">
                <a:blip r:embed="rId4"/>
                <a:stretch>
                  <a:fillRect l="-1849" t="-1794" b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5693"/>
              </p:ext>
            </p:extLst>
          </p:nvPr>
        </p:nvGraphicFramePr>
        <p:xfrm>
          <a:off x="1475656" y="1340768"/>
          <a:ext cx="7272808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822"/>
                <a:gridCol w="1107924"/>
                <a:gridCol w="1743954"/>
                <a:gridCol w="1743954"/>
                <a:gridCol w="1692154"/>
              </a:tblGrid>
              <a:tr h="3392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Match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Match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W, W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D, W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L, W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W, D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D, D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L, D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W, 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D, 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L, 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790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11262"/>
                <a:ext cx="8568952" cy="5204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138238" algn="l"/>
                    <a:tab pos="2795588" algn="l"/>
                    <a:tab pos="5037138" algn="l"/>
                    <a:tab pos="6227763" algn="l"/>
                  </a:tabLst>
                </a:pPr>
                <a:r>
                  <a:rPr lang="da-DK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25 outcomes</a:t>
                </a:r>
              </a:p>
              <a:p>
                <a:pPr marL="1077913" lvl="1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138238" algn="l"/>
                    <a:tab pos="2570163" algn="l"/>
                    <a:tab pos="4175125" algn="l"/>
                    <a:tab pos="6227763" algn="l"/>
                  </a:tabLst>
                </a:pPr>
                <a:r>
                  <a:rPr lang="en-US" sz="35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two even numbers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1262"/>
                <a:ext cx="8568952" cy="5204695"/>
              </a:xfrm>
              <a:prstGeom prst="rect">
                <a:avLst/>
              </a:prstGeom>
              <a:blipFill rotWithShape="0">
                <a:blip r:embed="rId4"/>
                <a:stretch>
                  <a:fillRect l="-1849" t="-1876" r="-996" b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58789"/>
              </p:ext>
            </p:extLst>
          </p:nvPr>
        </p:nvGraphicFramePr>
        <p:xfrm>
          <a:off x="1475656" y="1268760"/>
          <a:ext cx="7272807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079"/>
                <a:gridCol w="756088"/>
                <a:gridCol w="1190138"/>
                <a:gridCol w="1190138"/>
                <a:gridCol w="1154788"/>
                <a:gridCol w="1154788"/>
                <a:gridCol w="1154788"/>
              </a:tblGrid>
              <a:tr h="3392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Spinner A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Spinner B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6, 1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470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11262"/>
                <a:ext cx="8568952" cy="5469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138238" algn="l"/>
                    <a:tab pos="2795588" algn="l"/>
                    <a:tab pos="5037138" algn="l"/>
                    <a:tab pos="6227763" algn="l"/>
                  </a:tabLst>
                </a:pPr>
                <a:r>
                  <a:rPr lang="da-DK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3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38238" lvl="1" indent="-517525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2570163" algn="l"/>
                    <a:tab pos="4175125" algn="l"/>
                    <a:tab pos="6227763" algn="l"/>
                  </a:tabLst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da-DK" sz="3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138238" algn="l"/>
                    <a:tab pos="2570163" algn="l"/>
                    <a:tab pos="4175125" algn="l"/>
                    <a:tab pos="6227763" algn="l"/>
                  </a:tabLst>
                </a:pPr>
                <a:r>
                  <a:rPr lang="da-DK" sz="35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da-DK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77	</a:t>
                </a:r>
                <a:r>
                  <a:rPr lang="da-DK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41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77</m:t>
                        </m:r>
                      </m:den>
                    </m:f>
                  </m:oMath>
                </a14:m>
                <a:endParaRPr lang="da-DK" sz="3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1262"/>
                <a:ext cx="8568952" cy="5469574"/>
              </a:xfrm>
              <a:prstGeom prst="rect">
                <a:avLst/>
              </a:prstGeom>
              <a:blipFill rotWithShape="0">
                <a:blip r:embed="rId4"/>
                <a:stretch>
                  <a:fillRect l="-1849" t="-1784" b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3089"/>
              </p:ext>
            </p:extLst>
          </p:nvPr>
        </p:nvGraphicFramePr>
        <p:xfrm>
          <a:off x="1475656" y="1268760"/>
          <a:ext cx="7272807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079"/>
                <a:gridCol w="756088"/>
                <a:gridCol w="1190138"/>
                <a:gridCol w="1190138"/>
                <a:gridCol w="1154788"/>
                <a:gridCol w="1154788"/>
                <a:gridCol w="1154788"/>
              </a:tblGrid>
              <a:tr h="3392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Spinner A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Spinner B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697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11262"/>
                <a:ext cx="8568952" cy="5161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138238" algn="l"/>
                    <a:tab pos="3433763" algn="l"/>
                    <a:tab pos="5037138" algn="l"/>
                    <a:tab pos="6227763" algn="l"/>
                  </a:tabLst>
                </a:pPr>
                <a:r>
                  <a:rPr lang="da-DK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multiply and add</a:t>
                </a:r>
                <a:r>
                  <a:rPr lang="da-DK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33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3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add	</a:t>
                </a:r>
                <a:r>
                  <a:rPr lang="da-DK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95</m:t>
                        </m:r>
                      </m:den>
                    </m:f>
                  </m:oMath>
                </a14:m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multiply</a:t>
                </a:r>
                <a:b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3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add</a:t>
                </a:r>
              </a:p>
              <a:p>
                <a:pPr>
                  <a:spcAft>
                    <a:spcPts val="300"/>
                  </a:spcAft>
                  <a:buClr>
                    <a:srgbClr val="C00000"/>
                  </a:buClr>
                  <a:tabLst>
                    <a:tab pos="1138238" algn="l"/>
                    <a:tab pos="3433763" algn="l"/>
                    <a:tab pos="5037138" algn="l"/>
                    <a:tab pos="6227763" algn="l"/>
                  </a:tabLst>
                </a:pPr>
                <a:r>
                  <a:rPr lang="da-DK" sz="33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Experimental Probability</a:t>
                </a:r>
                <a:endParaRPr lang="da-DK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5951538" algn="l"/>
                  </a:tabLst>
                </a:pPr>
                <a:r>
                  <a:rPr lang="da-DK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25	</a:t>
                </a:r>
                <a:r>
                  <a:rPr lang="da-DK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36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208338" algn="l"/>
                    <a:tab pos="5951538" algn="l"/>
                  </a:tabLst>
                </a:pPr>
                <a:r>
                  <a:rPr lang="da-DK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30</a:t>
                </a:r>
              </a:p>
              <a:p>
                <a:pPr marL="1138238" lvl="1" indent="-517525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208338" algn="l"/>
                    <a:tab pos="5951538" algn="l"/>
                  </a:tabLst>
                </a:pPr>
                <a:r>
                  <a:rPr lang="da-DK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No, as the expected number is double the amount thay Dylan did get.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1262"/>
                <a:ext cx="8568952" cy="5161156"/>
              </a:xfrm>
              <a:prstGeom prst="rect">
                <a:avLst/>
              </a:prstGeom>
              <a:blipFill rotWithShape="0">
                <a:blip r:embed="rId4"/>
                <a:stretch>
                  <a:fillRect l="-1920" r="-1067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6359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11262"/>
                <a:ext cx="8568952" cy="5422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138238" algn="l"/>
                    <a:tab pos="3433763" algn="l"/>
                    <a:tab pos="5037138" algn="l"/>
                    <a:tab pos="6227763" algn="l"/>
                  </a:tabLst>
                </a:pPr>
                <a:r>
                  <a:rPr lang="da-DK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30 </a:t>
                </a:r>
              </a:p>
              <a:p>
                <a:pPr>
                  <a:spcAft>
                    <a:spcPts val="300"/>
                  </a:spcAft>
                  <a:buClr>
                    <a:srgbClr val="C00000"/>
                  </a:buClr>
                  <a:tabLst>
                    <a:tab pos="1138238" algn="l"/>
                    <a:tab pos="3433763" algn="l"/>
                    <a:tab pos="5037138" algn="l"/>
                    <a:tab pos="6227763" algn="l"/>
                  </a:tabLst>
                </a:pP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Tree Diagrams and Venn Diagrams</a:t>
                </a:r>
                <a:endParaRPr lang="da-DK" sz="4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3433763" algn="l"/>
                    <a:tab pos="5037138" algn="l"/>
                    <a:tab pos="6227763" algn="l"/>
                  </a:tabLst>
                </a:pPr>
                <a:r>
                  <a:rPr lang="en-US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without replacement </a:t>
                </a:r>
                <a: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replacement </a:t>
                </a:r>
                <a: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without replacement</a:t>
                </a:r>
                <a:endParaRPr lang="da-DK" sz="4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1262"/>
                <a:ext cx="8568952" cy="5422510"/>
              </a:xfrm>
              <a:prstGeom prst="rect">
                <a:avLst/>
              </a:prstGeom>
              <a:blipFill rotWithShape="0">
                <a:blip r:embed="rId4"/>
                <a:stretch>
                  <a:fillRect l="-3058" t="-225" b="-4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9337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015" y="1196752"/>
            <a:ext cx="7327457" cy="448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8675" y="1157543"/>
                <a:ext cx="8654642" cy="5452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138238" algn="l"/>
                    <a:tab pos="3433763" algn="l"/>
                    <a:tab pos="5037138" algn="l"/>
                    <a:tab pos="6227763" algn="l"/>
                  </a:tabLst>
                </a:pPr>
                <a:r>
                  <a:rPr lang="da-DK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en-US" sz="4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endParaRPr lang="da-DK" sz="4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75" y="1157543"/>
                <a:ext cx="8654642" cy="5452619"/>
              </a:xfrm>
              <a:prstGeom prst="rect">
                <a:avLst/>
              </a:prstGeom>
              <a:blipFill rotWithShape="0">
                <a:blip r:embed="rId5"/>
                <a:stretch>
                  <a:fillRect l="-2746" t="-2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2672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42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01738" algn="l"/>
                    <a:tab pos="3149600" algn="l"/>
                    <a:tab pos="4741863" algn="l"/>
                    <a:tab pos="5148263" algn="l"/>
                    <a:tab pos="6637338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1, 2, 3, 4, 5, 6	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01738" algn="l"/>
                    <a:tab pos="3149600" algn="l"/>
                    <a:tab pos="4741863" algn="l"/>
                    <a:tab pos="5148263" algn="l"/>
                    <a:tab pos="663733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25 times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pt-BR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01738" algn="l"/>
                    <a:tab pos="3149600" algn="l"/>
                    <a:tab pos="4741863" algn="l"/>
                    <a:tab pos="5148263" algn="l"/>
                    <a:tab pos="6637338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pt-BR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422400" lvl="1" indent="-5588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149600" algn="l"/>
                    <a:tab pos="4741863" algn="l"/>
                    <a:tab pos="5148263" algn="l"/>
                    <a:tab pos="6637338" algn="l"/>
                  </a:tabLst>
                </a:pP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pt-BR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3149600" algn="l"/>
                    <a:tab pos="4741863" algn="l"/>
                    <a:tab pos="5148263" algn="l"/>
                    <a:tab pos="6637338" algn="l"/>
                  </a:tabLst>
                </a:pP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0.55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42195"/>
              </a:xfrm>
              <a:prstGeom prst="rect">
                <a:avLst/>
              </a:prstGeom>
              <a:blipFill rotWithShape="0">
                <a:blip r:embed="rId4"/>
                <a:stretch>
                  <a:fillRect l="-1920"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39942"/>
              </p:ext>
            </p:extLst>
          </p:nvPr>
        </p:nvGraphicFramePr>
        <p:xfrm>
          <a:off x="1763688" y="2994281"/>
          <a:ext cx="6984776" cy="2090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6194"/>
                <a:gridCol w="1746194"/>
                <a:gridCol w="2124236"/>
                <a:gridCol w="1368152"/>
              </a:tblGrid>
              <a:tr h="536423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Glasses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Glasses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2125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Boys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25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Girls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5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9857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8675" y="1157543"/>
                <a:ext cx="8654642" cy="5452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138238" algn="l"/>
                    <a:tab pos="3951288" algn="l"/>
                    <a:tab pos="6227763" algn="l"/>
                  </a:tabLst>
                </a:pPr>
                <a:r>
                  <a:rPr lang="da-DK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i.</a:t>
                </a: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4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4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55</m:t>
                        </m:r>
                      </m:num>
                      <m:den>
                        <m:r>
                          <a:rPr lang="en-US" sz="4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64</m:t>
                        </m:r>
                      </m:den>
                    </m:f>
                  </m:oMath>
                </a14:m>
                <a:endParaRPr lang="da-DK" sz="4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75" y="1157543"/>
                <a:ext cx="8654642" cy="5452619"/>
              </a:xfrm>
              <a:prstGeom prst="rect">
                <a:avLst/>
              </a:prstGeom>
              <a:blipFill rotWithShape="0">
                <a:blip r:embed="rId4"/>
                <a:stretch>
                  <a:fillRect l="-2746" t="-2573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8960" y="1166486"/>
            <a:ext cx="7041542" cy="43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664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8675" y="1157543"/>
                <a:ext cx="8654642" cy="5452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138238" algn="l"/>
                    <a:tab pos="3951288" algn="l"/>
                    <a:tab pos="6227763" algn="l"/>
                  </a:tabLst>
                </a:pPr>
                <a:r>
                  <a:rPr lang="da-DK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da-DK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da-DK" sz="4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75" y="1157543"/>
                <a:ext cx="8654642" cy="5452619"/>
              </a:xfrm>
              <a:prstGeom prst="rect">
                <a:avLst/>
              </a:prstGeom>
              <a:blipFill rotWithShape="0">
                <a:blip r:embed="rId4"/>
                <a:stretch>
                  <a:fillRect l="-2746" t="-2573" b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2541" y="1178882"/>
            <a:ext cx="7179939" cy="42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40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8675" y="1157543"/>
                <a:ext cx="8654642" cy="5550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138238" algn="l"/>
                    <a:tab pos="3951288" algn="l"/>
                    <a:tab pos="6227763" algn="l"/>
                  </a:tabLst>
                </a:pP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i.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da-DK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75" y="1157543"/>
                <a:ext cx="8654642" cy="5550750"/>
              </a:xfrm>
              <a:prstGeom prst="rect">
                <a:avLst/>
              </a:prstGeom>
              <a:blipFill rotWithShape="0">
                <a:blip r:embed="rId4"/>
                <a:stretch>
                  <a:fillRect l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2988" y="2208846"/>
            <a:ext cx="6225396" cy="3452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0" y="2208846"/>
            <a:ext cx="288032" cy="428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68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2208846"/>
            <a:ext cx="288032" cy="428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690" y="1159087"/>
            <a:ext cx="7738790" cy="4318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8675" y="1157543"/>
                <a:ext cx="8654642" cy="5429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138238" algn="l"/>
                    <a:tab pos="3951288" algn="l"/>
                    <a:tab pos="622776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da-DK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75" y="1157543"/>
                <a:ext cx="8654642" cy="5429435"/>
              </a:xfrm>
              <a:prstGeom prst="rect">
                <a:avLst/>
              </a:prstGeom>
              <a:blipFill rotWithShape="0">
                <a:blip r:embed="rId5"/>
                <a:stretch>
                  <a:fillRect l="-2254" t="-2020" b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3738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237" y="1149778"/>
            <a:ext cx="7778243" cy="4295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8675" y="1157543"/>
                <a:ext cx="8654642" cy="5429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38238" algn="l"/>
                    <a:tab pos="3951288" algn="l"/>
                    <a:tab pos="622776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66</m:t>
                        </m:r>
                      </m:den>
                    </m:f>
                  </m:oMath>
                </a14:m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132</m:t>
                        </m:r>
                      </m:den>
                    </m:f>
                  </m:oMath>
                </a14:m>
                <a:endParaRPr lang="da-DK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75" y="1157543"/>
                <a:ext cx="8654642" cy="5429435"/>
              </a:xfrm>
              <a:prstGeom prst="rect">
                <a:avLst/>
              </a:prstGeom>
              <a:blipFill rotWithShape="0">
                <a:blip r:embed="rId5"/>
                <a:stretch>
                  <a:fillRect l="-2254" t="-2020" b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9325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8675" y="1157543"/>
                <a:ext cx="8654642" cy="5467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2013" indent="-8620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138238" algn="l"/>
                    <a:tab pos="2916238" algn="l"/>
                    <a:tab pos="622776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ii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iii.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r>
                  <a:rPr lang="da-DK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i.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da-DK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2013" indent="-8620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138238" algn="l"/>
                    <a:tab pos="2916238" algn="l"/>
                    <a:tab pos="6227763" algn="l"/>
                  </a:tabLst>
                </a:pP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da-DK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da-DK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75" y="1157543"/>
                <a:ext cx="8654642" cy="5467907"/>
              </a:xfrm>
              <a:prstGeom prst="rect">
                <a:avLst/>
              </a:prstGeom>
              <a:blipFill rotWithShape="0">
                <a:blip r:embed="rId4"/>
                <a:stretch>
                  <a:fillRect l="-2254" t="-2007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268760"/>
            <a:ext cx="4019086" cy="24506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3854461"/>
            <a:ext cx="4019086" cy="27155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87915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675" y="1157543"/>
            <a:ext cx="865464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655763" algn="r"/>
                <a:tab pos="2916238" algn="l"/>
                <a:tab pos="6227763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	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{50, 75, 100, 150)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100, 150, 200, 250, 300)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{50, 75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100, 150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200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250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300}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100, 150)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{50, 75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100, 125, 150, 175, 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	       225, 250, 275, 300)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l-GR" sz="3600" dirty="0"/>
              <a:t>ϵ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175 </a:t>
            </a:r>
            <a:r>
              <a:rPr lang="el-GR" sz="3600" dirty="0"/>
              <a:t>ϵ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dirty="0"/>
              <a:t>ξ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l-GR" sz="4000" dirty="0"/>
              <a:t>ϵ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/>
              <a:t>∩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da-DK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400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675" y="1157543"/>
            <a:ext cx="865464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2916238" algn="l"/>
                <a:tab pos="6227763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multiple of: 2 red, 2 green, 5 blue and 1 yellow.</a:t>
            </a:r>
          </a:p>
          <a:p>
            <a:pPr marL="620713" indent="-6207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2916238" algn="l"/>
                <a:tab pos="6227763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 If both cards are the same colour, both players turn over the next card. The winner is the first person to turn over a red card when the other player has turned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 black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card.</a:t>
            </a:r>
            <a:b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that any rule given by the student gives the same probability for player A and player B</a:t>
            </a:r>
            <a:endParaRPr lang="da-DK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104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8675" y="1157543"/>
                <a:ext cx="8654642" cy="536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830638" algn="l"/>
                    <a:tab pos="62277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0.35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</a:t>
                </a: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830638" algn="l"/>
                    <a:tab pos="62277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4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24%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32%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111 days</a:t>
                </a:r>
                <a:r>
                  <a:rPr lang="da-DK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a-DK" sz="4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da-DK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19.36%</a:t>
                </a: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2916238" algn="l"/>
                    <a:tab pos="622776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1904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4495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2916238" algn="l"/>
                    <a:tab pos="622776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75" y="1157543"/>
                <a:ext cx="8654642" cy="5360570"/>
              </a:xfrm>
              <a:prstGeom prst="rect">
                <a:avLst/>
              </a:prstGeom>
              <a:blipFill rotWithShape="0">
                <a:blip r:embed="rId4"/>
                <a:stretch>
                  <a:fillRect l="-2535" t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451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8675" y="1157543"/>
                <a:ext cx="8654642" cy="5639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3036888" algn="l"/>
                    <a:tab pos="5089525" algn="l"/>
                    <a:tab pos="697071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3036888" algn="l"/>
                    <a:tab pos="5089525" algn="l"/>
                    <a:tab pos="697071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96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3036888" algn="l"/>
                    <a:tab pos="5089525" algn="l"/>
                    <a:tab pos="6970713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</a:p>
              <a:p>
                <a:pPr marL="914400" indent="-9144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3036888" algn="l"/>
                    <a:tab pos="5089525" algn="l"/>
                    <a:tab pos="6970713" algn="l"/>
                  </a:tabLst>
                </a:pPr>
                <a:r>
                  <a:rPr lang="en-US" sz="44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3036888" algn="l"/>
                    <a:tab pos="5089525" algn="l"/>
                    <a:tab pos="697071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∪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4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∪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	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400" dirty="0"/>
                  <a:t>∩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en-US" sz="4400" dirty="0"/>
                  <a:t>∩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A’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75" y="1157543"/>
                <a:ext cx="8654642" cy="5639493"/>
              </a:xfrm>
              <a:prstGeom prst="rect">
                <a:avLst/>
              </a:prstGeom>
              <a:blipFill rotWithShape="0">
                <a:blip r:embed="rId4"/>
                <a:stretch>
                  <a:fillRect l="-2535" t="-108" b="-4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9518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10.1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Events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4779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166938" algn="l"/>
                    <a:tab pos="3827463" algn="l"/>
                    <a:tab pos="5486400" algn="l"/>
                    <a:tab pos="7094538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3436938" algn="l"/>
                    <a:tab pos="6113463" algn="l"/>
                    <a:tab pos="7094538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BA,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BP,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BS,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LA,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LP, LS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CA, CP, 	CS, HA, </a:t>
                </a:r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HP, HS, </a:t>
                </a:r>
                <a:r>
                  <a:rPr lang="it-IT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MA, </a:t>
                </a:r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MP, </a:t>
                </a:r>
                <a:r>
                  <a:rPr lang="it-IT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br>
                  <a:rPr lang="it-IT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it-IT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it-IT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	</a:t>
                </a:r>
                <a:r>
                  <a:rPr lang="it-IT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it-IT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pt-BR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5148263" algn="l"/>
                    <a:tab pos="7094538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pt-BR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5148263" algn="l"/>
                    <a:tab pos="7094538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HH, HT, TH, TT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i.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4779835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913" r="-356" b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9246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Unit Test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675" y="1157543"/>
            <a:ext cx="865464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b="1" dirty="0" smtClean="0">
                <a:solidFill>
                  <a:srgbClr val="0070C0"/>
                </a:solidFill>
              </a:rPr>
              <a:t>Sample </a:t>
            </a:r>
            <a:r>
              <a:rPr lang="en-US" sz="3700" b="1" dirty="0">
                <a:solidFill>
                  <a:srgbClr val="0070C0"/>
                </a:solidFill>
              </a:rPr>
              <a:t>student answer</a:t>
            </a:r>
          </a:p>
          <a:p>
            <a:pPr marL="569913" indent="-569913">
              <a:buClr>
                <a:srgbClr val="C00000"/>
              </a:buClr>
              <a:buFont typeface="+mj-lt"/>
              <a:buAutoNum type="alphaLcPeriod"/>
            </a:pPr>
            <a:r>
              <a:rPr lang="en-US" sz="3700" dirty="0" smtClean="0"/>
              <a:t>Labels </a:t>
            </a:r>
            <a:r>
              <a:rPr lang="en-US" sz="3700" dirty="0"/>
              <a:t>to show the flavour each branch represents are missing from the tree diagram.</a:t>
            </a:r>
          </a:p>
          <a:p>
            <a:pPr marL="569913" indent="-569913">
              <a:buClr>
                <a:srgbClr val="C00000"/>
              </a:buClr>
              <a:buFont typeface="+mj-lt"/>
              <a:buAutoNum type="alphaLcPeriod"/>
            </a:pPr>
            <a:r>
              <a:rPr lang="en-US" sz="3700" dirty="0" smtClean="0"/>
              <a:t>Labels </a:t>
            </a:r>
            <a:r>
              <a:rPr lang="en-US" sz="3700" dirty="0"/>
              <a:t>to show the combination that each calculation represents are missing.</a:t>
            </a:r>
          </a:p>
          <a:p>
            <a:pPr marL="569913" indent="-569913">
              <a:buClr>
                <a:srgbClr val="C00000"/>
              </a:buClr>
              <a:buFont typeface="+mj-lt"/>
              <a:buAutoNum type="alphaLcPeriod"/>
            </a:pPr>
            <a:r>
              <a:rPr lang="en-US" sz="3700" dirty="0" smtClean="0"/>
              <a:t>There </a:t>
            </a:r>
            <a:r>
              <a:rPr lang="en-US" sz="3700" dirty="0"/>
              <a:t>should be a sentence to clearly state the answer to the question.</a:t>
            </a:r>
            <a:endParaRPr lang="en-US" sz="3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388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10.1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Events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81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2166938" algn="l"/>
                    <a:tab pos="3827463" algn="l"/>
                    <a:tab pos="5486400" algn="l"/>
                    <a:tab pos="7094538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pt-BR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62388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166938" algn="l"/>
                    <a:tab pos="3657600" algn="l"/>
                    <a:tab pos="5486400" algn="l"/>
                    <a:tab pos="7094538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</a:t>
                </a:r>
              </a:p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2166938" algn="l"/>
                    <a:tab pos="3657600" algn="l"/>
                    <a:tab pos="5486400" algn="l"/>
                    <a:tab pos="7094538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(4, 7)(6, 5)(8, 3)</a:t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endParaRPr lang="pt-BR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81034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765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14514"/>
              </p:ext>
            </p:extLst>
          </p:nvPr>
        </p:nvGraphicFramePr>
        <p:xfrm>
          <a:off x="1475656" y="1290072"/>
          <a:ext cx="7344814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648072"/>
                <a:gridCol w="1020113"/>
                <a:gridCol w="1020113"/>
                <a:gridCol w="1020113"/>
                <a:gridCol w="1020113"/>
                <a:gridCol w="1020113"/>
                <a:gridCol w="1020113"/>
              </a:tblGrid>
              <a:tr h="33924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Spinner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54377"/>
              </p:ext>
            </p:extLst>
          </p:nvPr>
        </p:nvGraphicFramePr>
        <p:xfrm>
          <a:off x="1523662" y="5085184"/>
          <a:ext cx="2040226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113"/>
                <a:gridCol w="1020113"/>
              </a:tblGrid>
              <a:tr h="5750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216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10.1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Events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19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166938" algn="l"/>
                    <a:tab pos="3827463" algn="l"/>
                    <a:tab pos="5486400" algn="l"/>
                    <a:tab pos="7094538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pt-B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62388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286000" algn="l"/>
                    <a:tab pos="4114800" algn="l"/>
                    <a:tab pos="5486400" algn="l"/>
                    <a:tab pos="7094538" algn="l"/>
                  </a:tabLst>
                </a:pP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19561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66384"/>
              </p:ext>
            </p:extLst>
          </p:nvPr>
        </p:nvGraphicFramePr>
        <p:xfrm>
          <a:off x="1403648" y="1290072"/>
          <a:ext cx="734481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648072"/>
                <a:gridCol w="1020113"/>
                <a:gridCol w="1020113"/>
                <a:gridCol w="1020113"/>
                <a:gridCol w="1020113"/>
                <a:gridCol w="1020113"/>
                <a:gridCol w="1020113"/>
              </a:tblGrid>
              <a:tr h="3392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 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 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1975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10.1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Events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7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94000" algn="l"/>
                    <a:tab pos="4910138" algn="l"/>
                  </a:tabLst>
                </a:pP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20800" lvl="2" indent="-4572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979738" algn="l"/>
                    <a:tab pos="4910138" algn="l"/>
                  </a:tabLst>
                </a:pP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94000" algn="l"/>
                    <a:tab pos="491013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2794000" algn="l"/>
                    <a:tab pos="491013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76564"/>
              </a:xfrm>
              <a:prstGeom prst="rect">
                <a:avLst/>
              </a:prstGeom>
              <a:blipFill rotWithShape="0">
                <a:blip r:embed="rId4"/>
                <a:stretch>
                  <a:fillRect l="-1991" t="-1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6400"/>
              </p:ext>
            </p:extLst>
          </p:nvPr>
        </p:nvGraphicFramePr>
        <p:xfrm>
          <a:off x="1403648" y="1290072"/>
          <a:ext cx="7272809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9808"/>
                <a:gridCol w="888533"/>
                <a:gridCol w="1398617"/>
                <a:gridCol w="1398617"/>
                <a:gridCol w="1398617"/>
                <a:gridCol w="1398617"/>
              </a:tblGrid>
              <a:tr h="3392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A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B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 vMerge="1"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8982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6DD945F-B7B0-4691-A0D0-E2EAD6DA23B3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179155</TotalTime>
  <Words>1134</Words>
  <Application>Microsoft Office PowerPoint</Application>
  <PresentationFormat>On-screen Show (4:3)</PresentationFormat>
  <Paragraphs>602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Enderoth</vt:lpstr>
      <vt:lpstr>PowerPoint Presentation</vt:lpstr>
      <vt:lpstr>10 - Prior knowledge check</vt:lpstr>
      <vt:lpstr>10 - Prior knowledge check</vt:lpstr>
      <vt:lpstr>10 - Prior knowledge check</vt:lpstr>
      <vt:lpstr>10 - Prior knowledge check</vt:lpstr>
      <vt:lpstr>10.1 – Combined Events</vt:lpstr>
      <vt:lpstr>10.1 – Combined Events</vt:lpstr>
      <vt:lpstr>10.1 – Combined Events</vt:lpstr>
      <vt:lpstr>10.1 – Combined Events</vt:lpstr>
      <vt:lpstr>10.2 – Mutually Exclusive Events</vt:lpstr>
      <vt:lpstr>10.2 – Mutually Exclusive Events</vt:lpstr>
      <vt:lpstr>10.3 – Experimental Probability</vt:lpstr>
      <vt:lpstr>10.3 – Experimental Probability</vt:lpstr>
      <vt:lpstr>10.3 – Experimental Probability</vt:lpstr>
      <vt:lpstr>10.3 – Experimental Probability</vt:lpstr>
      <vt:lpstr>10.4 – Independent Events and tree Diagram</vt:lpstr>
      <vt:lpstr>10.4 – Independent Events and Tree Diagram</vt:lpstr>
      <vt:lpstr>10.4 – Independent Events and Tree Diagram</vt:lpstr>
      <vt:lpstr>10.4 – Independent Events and Tree Diagram</vt:lpstr>
      <vt:lpstr>10.4 – Independent Events and Tree Diagram</vt:lpstr>
      <vt:lpstr>10.4 – Independent Events and Tree Diagram</vt:lpstr>
      <vt:lpstr>10.4 – Independent Events and Tree Diagram</vt:lpstr>
      <vt:lpstr>10.4 – Independent Events and Tree Diagram</vt:lpstr>
      <vt:lpstr>10.4 – Independent Events and Tree Diagram</vt:lpstr>
      <vt:lpstr>10.4 – Independent Events and Tree Diagram</vt:lpstr>
      <vt:lpstr>10.5 – Conditional Probability</vt:lpstr>
      <vt:lpstr>10.5 – Conditional Probability</vt:lpstr>
      <vt:lpstr>10.5 – Conditional Probability</vt:lpstr>
      <vt:lpstr>10.5 – Conditional Probability</vt:lpstr>
      <vt:lpstr>10.5 – Conditional Probability</vt:lpstr>
      <vt:lpstr>10.6 – Venn Diagrams &amp; Probability</vt:lpstr>
      <vt:lpstr>10.6 – Venn Diagrams &amp; Probability</vt:lpstr>
      <vt:lpstr>10.6 – Venn Diagrams &amp; Probability</vt:lpstr>
      <vt:lpstr>10.6 – Venn Diagrams &amp; Probability</vt:lpstr>
      <vt:lpstr>10.6 – Venn Diagrams &amp; Probability</vt:lpstr>
      <vt:lpstr>10 – Problem Solving</vt:lpstr>
      <vt:lpstr>10 – Problem Solving</vt:lpstr>
      <vt:lpstr>10 – Problem Solving</vt:lpstr>
      <vt:lpstr>10 – Check Up</vt:lpstr>
      <vt:lpstr>10 – Check Up</vt:lpstr>
      <vt:lpstr>10 – Check Up</vt:lpstr>
      <vt:lpstr>10 – Check Up</vt:lpstr>
      <vt:lpstr>10 – Strengthen</vt:lpstr>
      <vt:lpstr>10 – Strengthen</vt:lpstr>
      <vt:lpstr>10 – Strengthen</vt:lpstr>
      <vt:lpstr>10 – Strengthen</vt:lpstr>
      <vt:lpstr>10 – Strengthen</vt:lpstr>
      <vt:lpstr>10 – Strengthen</vt:lpstr>
      <vt:lpstr>10 – Strengthen</vt:lpstr>
      <vt:lpstr>10 – Strengthen</vt:lpstr>
      <vt:lpstr>10 – Strengthen</vt:lpstr>
      <vt:lpstr>10 – Strengthen</vt:lpstr>
      <vt:lpstr>10 – Strengthen</vt:lpstr>
      <vt:lpstr>10 – Strengthen</vt:lpstr>
      <vt:lpstr>10 – Strengthen</vt:lpstr>
      <vt:lpstr>10 – Strengthen</vt:lpstr>
      <vt:lpstr>10 – Extend</vt:lpstr>
      <vt:lpstr>10 – Extend</vt:lpstr>
      <vt:lpstr>10 – Extend</vt:lpstr>
      <vt:lpstr>10 – Unit Test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Unit 10 - Answers</dc:title>
  <dc:subject>Travel and Tourism</dc:subject>
  <dc:creator>Enderoth</dc:creator>
  <cp:keywords>Year 09 - Mathematics - Unit 10 - Answers</cp:keywords>
  <cp:lastModifiedBy>Enderoth</cp:lastModifiedBy>
  <cp:revision>5028</cp:revision>
  <cp:lastPrinted>2014-01-22T18:25:48Z</cp:lastPrinted>
  <dcterms:created xsi:type="dcterms:W3CDTF">2008-03-12T11:01:44Z</dcterms:created>
  <dcterms:modified xsi:type="dcterms:W3CDTF">2018-11-26T17:47:54Z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